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00CC99"/>
    <a:srgbClr val="FF6600"/>
    <a:srgbClr val="CCCC00"/>
    <a:srgbClr val="FF00FF"/>
    <a:srgbClr val="CC99FF"/>
    <a:srgbClr val="FF66FF"/>
    <a:srgbClr val="CC66FF"/>
    <a:srgbClr val="99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baseline="0" dirty="0" smtClean="0">
                <a:latin typeface="Agency FB" panose="020B0503020202020204" pitchFamily="34" charset="0"/>
              </a:rPr>
              <a:t>LA CANTIDAD DE BENEFICIARIOS DE PADRON 1, ES DE </a:t>
            </a:r>
            <a:r>
              <a:rPr lang="en-US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45</a:t>
            </a:r>
            <a:r>
              <a:rPr lang="en-US" sz="2000" b="1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,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 Y SE DIVIDE EN DOS VULNERABILIDADES:</a:t>
            </a:r>
            <a:r>
              <a:rPr lang="en-US" sz="2000" b="1" baseline="0" dirty="0" smtClean="0">
                <a:solidFill>
                  <a:srgbClr val="CC99FF"/>
                </a:solidFill>
                <a:latin typeface="Agency FB" panose="020B0503020202020204" pitchFamily="34" charset="0"/>
              </a:rPr>
              <a:t> </a:t>
            </a:r>
            <a:r>
              <a:rPr lang="en-US" sz="2000" b="1" baseline="0" dirty="0" smtClean="0">
                <a:solidFill>
                  <a:srgbClr val="00CC99"/>
                </a:solidFill>
                <a:latin typeface="Agency FB" panose="020B0503020202020204" pitchFamily="34" charset="0"/>
              </a:rPr>
              <a:t>LACTANCIA </a:t>
            </a:r>
            <a:r>
              <a:rPr lang="en-US" sz="2000" b="1" baseline="0" dirty="0" smtClean="0">
                <a:latin typeface="Agency FB" panose="020B0503020202020204" pitchFamily="34" charset="0"/>
              </a:rPr>
              <a:t>Y </a:t>
            </a:r>
            <a:r>
              <a:rPr lang="en-US" sz="2000" b="1" baseline="0" dirty="0" smtClean="0">
                <a:solidFill>
                  <a:srgbClr val="FF66CC"/>
                </a:solidFill>
                <a:latin typeface="Agency FB" panose="020B0503020202020204" pitchFamily="34" charset="0"/>
              </a:rPr>
              <a:t>EMBARAZO</a:t>
            </a:r>
            <a:r>
              <a:rPr lang="en-US" sz="2000" b="1" baseline="0" dirty="0" smtClean="0">
                <a:solidFill>
                  <a:srgbClr val="FF6600"/>
                </a:solidFill>
                <a:latin typeface="Agency FB" panose="020B0503020202020204" pitchFamily="34" charset="0"/>
              </a:rPr>
              <a:t>.    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MES </a:t>
            </a:r>
            <a:r>
              <a:rPr lang="en-US" sz="2800" b="0" baseline="0" smtClean="0">
                <a:solidFill>
                  <a:schemeClr val="tx1"/>
                </a:solidFill>
                <a:latin typeface="Agency FB" panose="020B0503020202020204" pitchFamily="34" charset="0"/>
              </a:rPr>
              <a:t>DE MARZO </a:t>
            </a:r>
            <a:r>
              <a:rPr lang="en-US" sz="2800" b="0" baseline="0" dirty="0" smtClean="0">
                <a:solidFill>
                  <a:schemeClr val="tx1"/>
                </a:solidFill>
                <a:latin typeface="Agency FB" panose="020B0503020202020204" pitchFamily="34" charset="0"/>
              </a:rPr>
              <a:t>2020</a:t>
            </a:r>
            <a:endParaRPr lang="en-US" sz="2800" b="0" dirty="0">
              <a:solidFill>
                <a:srgbClr val="FF00FF"/>
              </a:solidFill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18517265652079828"/>
          <c:y val="8.591299143269979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646718088881175E-2"/>
          <c:y val="0.17637193012861016"/>
          <c:w val="0.93235322193825076"/>
          <c:h val="0.741937570577563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CC99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66CC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3.7494722691589666E-3"/>
                  <c:y val="0.1532054342735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4996481794393112E-3"/>
                  <c:y val="0.119899905083612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bg1"/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Hoja1!$A$2:$A$3</c:f>
              <c:strCache>
                <c:ptCount val="2"/>
                <c:pt idx="0">
                  <c:v>No° DE BENEF. LACTANCIA</c:v>
                </c:pt>
                <c:pt idx="1">
                  <c:v>No° DE BENEF. EMBARAZO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9215704"/>
        <c:axId val="229216088"/>
        <c:axId val="0"/>
      </c:bar3DChart>
      <c:catAx>
        <c:axId val="229215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6088"/>
        <c:crosses val="autoZero"/>
        <c:auto val="1"/>
        <c:lblAlgn val="ctr"/>
        <c:lblOffset val="100"/>
        <c:noMultiLvlLbl val="0"/>
      </c:catAx>
      <c:valAx>
        <c:axId val="22921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29215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80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91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8180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529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6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6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422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08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2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3983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9DFCB-CD57-46EF-9533-BBFE2D0E0398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71F-BEBB-4E29-A8BF-724548A4EF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79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248842949"/>
              </p:ext>
            </p:extLst>
          </p:nvPr>
        </p:nvGraphicFramePr>
        <p:xfrm>
          <a:off x="599560" y="337625"/>
          <a:ext cx="10781203" cy="6208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5140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7</cp:revision>
  <cp:lastPrinted>2020-06-01T16:06:39Z</cp:lastPrinted>
  <dcterms:created xsi:type="dcterms:W3CDTF">2020-05-31T02:43:13Z</dcterms:created>
  <dcterms:modified xsi:type="dcterms:W3CDTF">2020-06-04T00:10:29Z</dcterms:modified>
</cp:coreProperties>
</file>